
<file path=[Content_Types].xml><?xml version="1.0" encoding="utf-8"?>
<Types xmlns="http://schemas.openxmlformats.org/package/2006/content-types">
  <Default Extension="bin" ContentType="application/vnd.openxmlformats-officedocument.oleObject"/>
  <Default Extension="jpeg" ContentType="image/jpeg"/>
  <Default Extension="rels" ContentType="application/vnd.openxmlformats-package.relationships+xml"/>
  <Default Extension="wmf" ContentType="image/x-wm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2" r:id="rId5"/>
    <p:sldId id="263" r:id="rId6"/>
    <p:sldId id="266" r:id="rId7"/>
    <p:sldId id="264" r:id="rId8"/>
    <p:sldId id="265" r:id="rId9"/>
    <p:sldId id="259" r:id="rId10"/>
    <p:sldId id="260" r:id="rId11"/>
    <p:sldId id="261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974" y="29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md.anderson03@gmail.com" userId="9775220ff73936ab" providerId="LiveId" clId="{75CEDC72-107B-4A42-9680-B7CCFF1D28C0}"/>
    <pc:docChg chg="undo custSel modSld">
      <pc:chgData name="md.anderson03@gmail.com" userId="9775220ff73936ab" providerId="LiveId" clId="{75CEDC72-107B-4A42-9680-B7CCFF1D28C0}" dt="2023-01-11T15:56:06.653" v="22" actId="478"/>
      <pc:docMkLst>
        <pc:docMk/>
      </pc:docMkLst>
      <pc:sldChg chg="addSp delSp modSp mod">
        <pc:chgData name="md.anderson03@gmail.com" userId="9775220ff73936ab" providerId="LiveId" clId="{75CEDC72-107B-4A42-9680-B7CCFF1D28C0}" dt="2023-01-11T15:56:06.653" v="22" actId="478"/>
        <pc:sldMkLst>
          <pc:docMk/>
          <pc:sldMk cId="310171840" sldId="258"/>
        </pc:sldMkLst>
        <pc:picChg chg="add del mod">
          <ac:chgData name="md.anderson03@gmail.com" userId="9775220ff73936ab" providerId="LiveId" clId="{75CEDC72-107B-4A42-9680-B7CCFF1D28C0}" dt="2023-01-11T15:56:06.653" v="22" actId="478"/>
          <ac:picMkLst>
            <pc:docMk/>
            <pc:sldMk cId="310171840" sldId="258"/>
            <ac:picMk id="7" creationId="{21E4B43B-40FC-46D9-B697-5BFD2DAC9E7D}"/>
          </ac:picMkLst>
        </pc:picChg>
        <pc:picChg chg="add del mod">
          <ac:chgData name="md.anderson03@gmail.com" userId="9775220ff73936ab" providerId="LiveId" clId="{75CEDC72-107B-4A42-9680-B7CCFF1D28C0}" dt="2023-01-11T15:56:06.653" v="22" actId="478"/>
          <ac:picMkLst>
            <pc:docMk/>
            <pc:sldMk cId="310171840" sldId="258"/>
            <ac:picMk id="13" creationId="{D4932480-E2CD-42F8-BEA9-B833D8B58FA1}"/>
          </ac:picMkLst>
        </pc:picChg>
        <pc:picChg chg="add del mod">
          <ac:chgData name="md.anderson03@gmail.com" userId="9775220ff73936ab" providerId="LiveId" clId="{75CEDC72-107B-4A42-9680-B7CCFF1D28C0}" dt="2023-01-11T15:56:06.653" v="22" actId="478"/>
          <ac:picMkLst>
            <pc:docMk/>
            <pc:sldMk cId="310171840" sldId="258"/>
            <ac:picMk id="15" creationId="{665A09E1-4196-4123-80B1-AE9BF64D530A}"/>
          </ac:picMkLst>
        </pc:picChg>
        <pc:picChg chg="add del mod">
          <ac:chgData name="md.anderson03@gmail.com" userId="9775220ff73936ab" providerId="LiveId" clId="{75CEDC72-107B-4A42-9680-B7CCFF1D28C0}" dt="2023-01-11T15:44:15.991" v="11" actId="478"/>
          <ac:picMkLst>
            <pc:docMk/>
            <pc:sldMk cId="310171840" sldId="258"/>
            <ac:picMk id="18" creationId="{4288683A-2C99-4535-A9D9-4077265F7EE9}"/>
          </ac:picMkLst>
        </pc:picChg>
        <pc:picChg chg="add del mod">
          <ac:chgData name="md.anderson03@gmail.com" userId="9775220ff73936ab" providerId="LiveId" clId="{75CEDC72-107B-4A42-9680-B7CCFF1D28C0}" dt="2023-01-11T15:56:06.653" v="22" actId="478"/>
          <ac:picMkLst>
            <pc:docMk/>
            <pc:sldMk cId="310171840" sldId="258"/>
            <ac:picMk id="21" creationId="{4F7D58D4-800A-400B-B1B3-F06694EAA52D}"/>
          </ac:picMkLst>
        </pc:picChg>
        <pc:picChg chg="add del mod">
          <ac:chgData name="md.anderson03@gmail.com" userId="9775220ff73936ab" providerId="LiveId" clId="{75CEDC72-107B-4A42-9680-B7CCFF1D28C0}" dt="2023-01-11T15:56:06.653" v="22" actId="478"/>
          <ac:picMkLst>
            <pc:docMk/>
            <pc:sldMk cId="310171840" sldId="258"/>
            <ac:picMk id="25" creationId="{366707CA-5198-4363-95DF-49C7C8234B3D}"/>
          </ac:picMkLst>
        </pc:picChg>
        <pc:picChg chg="add del">
          <ac:chgData name="md.anderson03@gmail.com" userId="9775220ff73936ab" providerId="LiveId" clId="{75CEDC72-107B-4A42-9680-B7CCFF1D28C0}" dt="2023-01-11T15:50:36.513" v="19" actId="22"/>
          <ac:picMkLst>
            <pc:docMk/>
            <pc:sldMk cId="310171840" sldId="258"/>
            <ac:picMk id="28" creationId="{A35B4CB7-C80B-4966-A67E-3CA98E964C9E}"/>
          </ac:picMkLst>
        </pc:picChg>
        <pc:picChg chg="add del mod">
          <ac:chgData name="md.anderson03@gmail.com" userId="9775220ff73936ab" providerId="LiveId" clId="{75CEDC72-107B-4A42-9680-B7CCFF1D28C0}" dt="2023-01-11T15:56:06.653" v="22" actId="478"/>
          <ac:picMkLst>
            <pc:docMk/>
            <pc:sldMk cId="310171840" sldId="258"/>
            <ac:picMk id="30" creationId="{EC2D5D0B-CA55-4D87-8E76-5AB697C5482A}"/>
          </ac:picMkLst>
        </pc:picChg>
      </pc:sldChg>
    </pc:docChg>
  </pc:docChgLst>
</pc:chgInfo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Users\mike\Documents\GitHub\AutoCIF\experiments\8_29_22%20slide%20bleach%20test%20two\data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4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Signal</a:t>
            </a:r>
            <a:r>
              <a:rPr lang="en-US" baseline="0"/>
              <a:t> after stain and bleach % comparision</a:t>
            </a:r>
            <a:endParaRPr lang="en-US"/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percentStacked"/>
        <c:varyColors val="0"/>
        <c:ser>
          <c:idx val="0"/>
          <c:order val="0"/>
          <c:tx>
            <c:v>Bleached Signal</c:v>
          </c:tx>
          <c:spPr>
            <a:solidFill>
              <a:schemeClr val="accent1"/>
            </a:solidFill>
            <a:ln>
              <a:noFill/>
            </a:ln>
            <a:effectLst/>
          </c:spPr>
          <c:invertIfNegative val="0"/>
          <c:cat>
            <c:strRef>
              <c:f>Sheet1!$A$12:$A$14</c:f>
              <c:strCache>
                <c:ptCount val="3"/>
                <c:pt idx="0">
                  <c:v>cycle1</c:v>
                </c:pt>
                <c:pt idx="1">
                  <c:v>cycle2</c:v>
                </c:pt>
                <c:pt idx="2">
                  <c:v>cycle3</c:v>
                </c:pt>
              </c:strCache>
            </c:strRef>
          </c:cat>
          <c:val>
            <c:numRef>
              <c:f>Sheet1!$B$12:$B$14</c:f>
              <c:numCache>
                <c:formatCode>General</c:formatCode>
                <c:ptCount val="3"/>
                <c:pt idx="0">
                  <c:v>553</c:v>
                </c:pt>
                <c:pt idx="1">
                  <c:v>710</c:v>
                </c:pt>
                <c:pt idx="2">
                  <c:v>558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1159-4113-A0AD-CC39A15BAA67}"/>
            </c:ext>
          </c:extLst>
        </c:ser>
        <c:ser>
          <c:idx val="1"/>
          <c:order val="1"/>
          <c:tx>
            <c:v>Stained Signal</c:v>
          </c:tx>
          <c:spPr>
            <a:solidFill>
              <a:schemeClr val="accent2"/>
            </a:solidFill>
            <a:ln>
              <a:noFill/>
            </a:ln>
            <a:effectLst/>
          </c:spPr>
          <c:invertIfNegative val="0"/>
          <c:cat>
            <c:strRef>
              <c:f>Sheet1!$A$12:$A$14</c:f>
              <c:strCache>
                <c:ptCount val="3"/>
                <c:pt idx="0">
                  <c:v>cycle1</c:v>
                </c:pt>
                <c:pt idx="1">
                  <c:v>cycle2</c:v>
                </c:pt>
                <c:pt idx="2">
                  <c:v>cycle3</c:v>
                </c:pt>
              </c:strCache>
            </c:strRef>
          </c:cat>
          <c:val>
            <c:numRef>
              <c:f>Sheet1!$C$12:$C$14</c:f>
              <c:numCache>
                <c:formatCode>General</c:formatCode>
                <c:ptCount val="3"/>
                <c:pt idx="0">
                  <c:v>4734</c:v>
                </c:pt>
                <c:pt idx="1">
                  <c:v>23945</c:v>
                </c:pt>
                <c:pt idx="2">
                  <c:v>4248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1159-4113-A0AD-CC39A15BAA67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92633200"/>
        <c:axId val="292633616"/>
      </c:barChart>
      <c:catAx>
        <c:axId val="292633200"/>
        <c:scaling>
          <c:orientation val="minMax"/>
        </c:scaling>
        <c:delete val="0"/>
        <c:axPos val="b"/>
        <c:title>
          <c:overlay val="0"/>
          <c:spPr>
            <a:noFill/>
            <a:ln>
              <a:noFill/>
            </a:ln>
            <a:effectLst/>
          </c:spPr>
          <c:txPr>
            <a:bodyPr rot="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633616"/>
        <c:crosses val="autoZero"/>
        <c:auto val="1"/>
        <c:lblAlgn val="ctr"/>
        <c:lblOffset val="100"/>
        <c:noMultiLvlLbl val="0"/>
      </c:catAx>
      <c:valAx>
        <c:axId val="292633616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0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%Signal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0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0%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92633200"/>
        <c:crosses val="autoZero"/>
        <c:crossBetween val="between"/>
      </c:valAx>
      <c:dTable>
        <c:showHorzBorder val="1"/>
        <c:showVertBorder val="1"/>
        <c:showOutline val="1"/>
        <c:showKeys val="1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0" spcFirstLastPara="1" vertOverflow="ellipsis" vert="horz" wrap="square" anchor="ctr" anchorCtr="1"/>
          <a:lstStyle/>
          <a:p>
            <a:pPr rtl="0">
              <a:defRPr sz="9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</c:dTable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9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97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tx1"/>
    </cs:fontRef>
    <cs:spPr>
      <a:solidFill>
        <a:schemeClr val="dk1">
          <a:lumMod val="75000"/>
          <a:lumOff val="25000"/>
        </a:schemeClr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0"/>
            <a:lumOff val="50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tx1"/>
    </cs:fontRef>
    <cs:spPr>
      <a:solidFill>
        <a:schemeClr val="lt1"/>
      </a:solidFill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wmf>
</file>

<file path=ppt/media/image10.wmf>
</file>

<file path=ppt/media/image11.wmf>
</file>

<file path=ppt/media/image12.wmf>
</file>

<file path=ppt/media/image13.wmf>
</file>

<file path=ppt/media/image14.wmf>
</file>

<file path=ppt/media/image15.wmf>
</file>

<file path=ppt/media/image16.wmf>
</file>

<file path=ppt/media/image17.wmf>
</file>

<file path=ppt/media/image18.wmf>
</file>

<file path=ppt/media/image19.wmf>
</file>

<file path=ppt/media/image2.wmf>
</file>

<file path=ppt/media/image20.wmf>
</file>

<file path=ppt/media/image21.wmf>
</file>

<file path=ppt/media/image22.wmf>
</file>

<file path=ppt/media/image23.wmf>
</file>

<file path=ppt/media/image3.wmf>
</file>

<file path=ppt/media/image4.wmf>
</file>

<file path=ppt/media/image5.wmf>
</file>

<file path=ppt/media/image6.wmf>
</file>

<file path=ppt/media/image7.wmf>
</file>

<file path=ppt/media/image8.wmf>
</file>

<file path=ppt/media/image9.wm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E0BD90-7724-84A2-8FDE-18C4BD50984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02BC7B-5C48-5FDE-FD92-1111040B20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D45BA05-1021-81AF-4BBC-61642D4E80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B5C388C-6836-444A-E1C6-2564B1A1F6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C2BAFA-817C-A25D-36C4-53A2F0CE42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90824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0E38FC-3AA9-416F-5A2A-12AEB6BC2A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1BB02BD-BE7A-70BF-00DD-98143EAFA7E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B5E4EF-7221-065C-47CF-B6A9C2AAE65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D8E49B-550A-C1A2-14C7-80CF95B7E0A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9532F5-3798-F386-0926-04121F9D27A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90815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2F8E7ACF-F23C-230B-E787-8A156413A113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8506695-A262-02E2-485F-6F63875A1A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129ABC-7E79-85D6-79F8-DE1253530D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18178AA-291C-B41B-BD96-904B727A4B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B13F73-ADCE-5562-6F62-3C86D57F60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1204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2FD858-D975-E181-320B-8F480ED30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24A0141-9259-0489-697D-AF72BA3E6A3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031FDEA-0427-6BB3-4587-72703528F4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B024693-2C8A-FBC5-F326-AC738B64F3D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67DB275-0BBE-4293-3E3B-1AF6E1EA21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944071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BC30794-74EE-7B5A-1179-F09D8B2E6F5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0AB6079-D85D-602D-E78D-83DBDE719B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6B4E3B3-FC9C-64DF-18D0-B2F2C8FD1E7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C86B47E-E49E-9935-798C-60A20D140E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07686A9-924F-67AE-57B4-DACCAF3DE2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2370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5B73B5-1346-9DE0-C118-E4BCDCF8F0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1640A7-45D6-B141-0980-6721A942EAA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CC4E867-1BC0-0140-3709-EBA96C77B5D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2241B7-09D1-289D-E8C8-A5F3999A09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B7A0811-0777-C6AD-80F3-0FF56EC0B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DE57488-E392-B19D-E79E-7BEF0F7E49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631165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5809CD-4EA4-6AAC-963D-222EB7EC1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B387ED5-813B-7388-E53A-C89D56B87DA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F1C13A-E979-4CC9-C99F-2D1D78360B0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FBA9424-1FA3-ADC7-73AF-D89950749D2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9B52A25-C9AB-0ED4-C223-5B8C95FD6BB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4A09F8D-545C-9E23-9467-B0397A3D6A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A5A5CF9-F9DA-7428-D1D8-F68806A44E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2FE5397-C88B-6C32-DF93-68AFA16C6B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591561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0466D6-1A2B-AA49-6C2D-84ADEFA2D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33A6740A-5B61-5907-9B88-E2818DF7FA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6EE25AA-6DCD-CBD0-6A30-6258217C55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C6C4A1-04D8-3AF1-0DD5-B16373BDEB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277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4C758A35-AF5B-3B08-520E-09E020D90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B52E6DA-0CE9-2010-F4CE-5D484B37A9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3EF2A0-3DB1-36B6-56F8-E675A9D97B0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2811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2EC3F59-0BC3-8D00-359D-D8935D350F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56BD41-998F-CCB5-AA60-5F86C2795F5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467610-2098-89C7-6645-152948B5C0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C7BD39-E56D-16F6-78DC-7E7C09162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4612A-3C3A-7EFD-CDF1-6FE1EF8DB13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7396B27-EC2C-CE09-0EAF-FA2305DF2E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37124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7A88E-DA83-2B5E-DAFD-92C572EBF7A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3B1BDDD-9C66-4E42-015C-74B7EBA2157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5FE8CB8-3947-21A4-EBFD-74EB7519A46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D6E59B-C814-FA5E-E24F-BEF34EC039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7876927-BB8A-B4FF-A66D-67FA6283C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FE0B54E-483D-9B2A-EA9E-C5F787EA84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52364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FA43366-B849-7649-9657-3FDD42B6B7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D23AC27-C7C5-3708-F745-E98C9B42BFA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AC0BA5F-1FB0-3C21-DA92-7D5F0396F21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5891AC-0A14-4107-B5D8-42E7AF907A78}" type="datetimeFigureOut">
              <a:rPr lang="en-US" smtClean="0"/>
              <a:t>1/11/2023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C9C37E2-EA1C-4B53-091B-D12F12B41D8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D20D091-D084-90A2-E56B-7E3384C8DB91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77DD0F7-6C03-4BD4-9BA2-3A8C1B9507F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7322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4.bin"/><Relationship Id="rId13" Type="http://schemas.openxmlformats.org/officeDocument/2006/relationships/image" Target="../media/image6.wmf"/><Relationship Id="rId3" Type="http://schemas.openxmlformats.org/officeDocument/2006/relationships/image" Target="../media/image1.wmf"/><Relationship Id="rId7" Type="http://schemas.openxmlformats.org/officeDocument/2006/relationships/image" Target="../media/image3.wmf"/><Relationship Id="rId12" Type="http://schemas.openxmlformats.org/officeDocument/2006/relationships/oleObject" Target="../embeddings/oleObject6.bin"/><Relationship Id="rId2" Type="http://schemas.openxmlformats.org/officeDocument/2006/relationships/oleObject" Target="../embeddings/oleObject1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3.bin"/><Relationship Id="rId11" Type="http://schemas.openxmlformats.org/officeDocument/2006/relationships/image" Target="../media/image5.wmf"/><Relationship Id="rId5" Type="http://schemas.openxmlformats.org/officeDocument/2006/relationships/image" Target="../media/image2.wmf"/><Relationship Id="rId10" Type="http://schemas.openxmlformats.org/officeDocument/2006/relationships/oleObject" Target="../embeddings/oleObject5.bin"/><Relationship Id="rId4" Type="http://schemas.openxmlformats.org/officeDocument/2006/relationships/oleObject" Target="../embeddings/oleObject2.bin"/><Relationship Id="rId9" Type="http://schemas.openxmlformats.org/officeDocument/2006/relationships/image" Target="../media/image4.wmf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0.bin"/><Relationship Id="rId13" Type="http://schemas.openxmlformats.org/officeDocument/2006/relationships/image" Target="../media/image5.wmf"/><Relationship Id="rId3" Type="http://schemas.openxmlformats.org/officeDocument/2006/relationships/image" Target="../media/image7.wmf"/><Relationship Id="rId7" Type="http://schemas.openxmlformats.org/officeDocument/2006/relationships/image" Target="../media/image9.wmf"/><Relationship Id="rId12" Type="http://schemas.openxmlformats.org/officeDocument/2006/relationships/oleObject" Target="../embeddings/oleObject12.bin"/><Relationship Id="rId2" Type="http://schemas.openxmlformats.org/officeDocument/2006/relationships/oleObject" Target="../embeddings/oleObject7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9.bin"/><Relationship Id="rId11" Type="http://schemas.openxmlformats.org/officeDocument/2006/relationships/image" Target="../media/image3.wmf"/><Relationship Id="rId5" Type="http://schemas.openxmlformats.org/officeDocument/2006/relationships/image" Target="../media/image8.wmf"/><Relationship Id="rId10" Type="http://schemas.openxmlformats.org/officeDocument/2006/relationships/oleObject" Target="../embeddings/oleObject11.bin"/><Relationship Id="rId4" Type="http://schemas.openxmlformats.org/officeDocument/2006/relationships/oleObject" Target="../embeddings/oleObject8.bin"/><Relationship Id="rId9" Type="http://schemas.openxmlformats.org/officeDocument/2006/relationships/image" Target="../media/image1.wmf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16.bin"/><Relationship Id="rId13" Type="http://schemas.openxmlformats.org/officeDocument/2006/relationships/image" Target="../media/image15.wmf"/><Relationship Id="rId3" Type="http://schemas.openxmlformats.org/officeDocument/2006/relationships/image" Target="../media/image10.wmf"/><Relationship Id="rId7" Type="http://schemas.openxmlformats.org/officeDocument/2006/relationships/image" Target="../media/image12.wmf"/><Relationship Id="rId12" Type="http://schemas.openxmlformats.org/officeDocument/2006/relationships/oleObject" Target="../embeddings/oleObject18.bin"/><Relationship Id="rId2" Type="http://schemas.openxmlformats.org/officeDocument/2006/relationships/oleObject" Target="../embeddings/oleObject13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15.bin"/><Relationship Id="rId11" Type="http://schemas.openxmlformats.org/officeDocument/2006/relationships/image" Target="../media/image14.wmf"/><Relationship Id="rId5" Type="http://schemas.openxmlformats.org/officeDocument/2006/relationships/image" Target="../media/image11.wmf"/><Relationship Id="rId10" Type="http://schemas.openxmlformats.org/officeDocument/2006/relationships/oleObject" Target="../embeddings/oleObject17.bin"/><Relationship Id="rId4" Type="http://schemas.openxmlformats.org/officeDocument/2006/relationships/oleObject" Target="../embeddings/oleObject14.bin"/><Relationship Id="rId9" Type="http://schemas.openxmlformats.org/officeDocument/2006/relationships/image" Target="../media/image13.wmf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oleObject" Target="../embeddings/oleObject22.bin"/><Relationship Id="rId13" Type="http://schemas.openxmlformats.org/officeDocument/2006/relationships/image" Target="../media/image21.wmf"/><Relationship Id="rId3" Type="http://schemas.openxmlformats.org/officeDocument/2006/relationships/image" Target="../media/image16.wmf"/><Relationship Id="rId7" Type="http://schemas.openxmlformats.org/officeDocument/2006/relationships/image" Target="../media/image18.wmf"/><Relationship Id="rId12" Type="http://schemas.openxmlformats.org/officeDocument/2006/relationships/oleObject" Target="../embeddings/oleObject24.bin"/><Relationship Id="rId2" Type="http://schemas.openxmlformats.org/officeDocument/2006/relationships/oleObject" Target="../embeddings/oleObject19.bin"/><Relationship Id="rId1" Type="http://schemas.openxmlformats.org/officeDocument/2006/relationships/slideLayout" Target="../slideLayouts/slideLayout2.xml"/><Relationship Id="rId6" Type="http://schemas.openxmlformats.org/officeDocument/2006/relationships/oleObject" Target="../embeddings/oleObject21.bin"/><Relationship Id="rId11" Type="http://schemas.openxmlformats.org/officeDocument/2006/relationships/image" Target="../media/image20.wmf"/><Relationship Id="rId5" Type="http://schemas.openxmlformats.org/officeDocument/2006/relationships/image" Target="../media/image17.wmf"/><Relationship Id="rId10" Type="http://schemas.openxmlformats.org/officeDocument/2006/relationships/oleObject" Target="../embeddings/oleObject23.bin"/><Relationship Id="rId4" Type="http://schemas.openxmlformats.org/officeDocument/2006/relationships/oleObject" Target="../embeddings/oleObject20.bin"/><Relationship Id="rId9" Type="http://schemas.openxmlformats.org/officeDocument/2006/relationships/image" Target="../media/image19.wmf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wmf"/><Relationship Id="rId2" Type="http://schemas.openxmlformats.org/officeDocument/2006/relationships/oleObject" Target="../embeddings/oleObject25.bin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wmf"/><Relationship Id="rId4" Type="http://schemas.openxmlformats.org/officeDocument/2006/relationships/oleObject" Target="../embeddings/oleObject26.bin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92FAEE-45E8-53A0-518B-9A342852C20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1155011"/>
          </a:xfrm>
        </p:spPr>
        <p:txBody>
          <a:bodyPr/>
          <a:lstStyle/>
          <a:p>
            <a:r>
              <a:rPr lang="en-US" dirty="0"/>
              <a:t>Slide Bleach Analysis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40B7734-296B-AAD6-17BD-38794F51EF67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853467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2B6E1BE-A414-D1FC-CBDC-9723B05F97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592407"/>
          </a:xfrm>
        </p:spPr>
        <p:txBody>
          <a:bodyPr>
            <a:normAutofit fontScale="90000"/>
          </a:bodyPr>
          <a:lstStyle/>
          <a:p>
            <a:r>
              <a:rPr lang="en-US" dirty="0"/>
              <a:t>Notes on experimental rerun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C902F98-76BB-7A4F-D932-CB4A52A5F4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400" dirty="0"/>
              <a:t>Use curtain to stop reflection pattern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Take image before even </a:t>
            </a:r>
            <a:r>
              <a:rPr lang="en-US" sz="2400" dirty="0" err="1"/>
              <a:t>Hoescht</a:t>
            </a:r>
            <a:r>
              <a:rPr lang="en-US" sz="2400" dirty="0"/>
              <a:t> stain is applied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Use 1x1 (if RAM is finally in)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Lower exposure times on </a:t>
            </a:r>
            <a:r>
              <a:rPr lang="en-US" sz="2400" dirty="0" err="1"/>
              <a:t>autofluoresced</a:t>
            </a:r>
            <a:r>
              <a:rPr lang="en-US" sz="2400" dirty="0"/>
              <a:t> image and scale to subtract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Make sure not to alter location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Level slightly better (its close to being good enough)</a:t>
            </a:r>
          </a:p>
          <a:p>
            <a:pPr marL="514350" indent="-514350">
              <a:buFont typeface="+mj-lt"/>
              <a:buAutoNum type="arabicPeriod"/>
            </a:pPr>
            <a:r>
              <a:rPr lang="en-US" sz="2400" dirty="0"/>
              <a:t>Use A555 for the first cycle secondary </a:t>
            </a:r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  <a:p>
            <a:pPr marL="514350" indent="-514350">
              <a:buFont typeface="+mj-lt"/>
              <a:buAutoNum type="arabicPeriod"/>
            </a:pP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12515820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10F56F-37C8-DAB4-A4A3-359AA71B1B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971D34C-AED8-6C53-7C92-F5733DE142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265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5EECC2-517D-0892-1F7B-A8D27DD17DD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155" y="8177"/>
            <a:ext cx="10515600" cy="514769"/>
          </a:xfrm>
        </p:spPr>
        <p:txBody>
          <a:bodyPr>
            <a:normAutofit fontScale="90000"/>
          </a:bodyPr>
          <a:lstStyle/>
          <a:p>
            <a:r>
              <a:rPr lang="en-US" dirty="0"/>
              <a:t>Outline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AFFB7A8-9937-2B40-C975-58CD495FE53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681037"/>
            <a:ext cx="10515600" cy="6176963"/>
          </a:xfrm>
        </p:spPr>
        <p:txBody>
          <a:bodyPr>
            <a:normAutofit fontScale="47500" lnSpcReduction="20000"/>
          </a:bodyPr>
          <a:lstStyle/>
          <a:p>
            <a:r>
              <a:rPr lang="en-US" sz="2000" dirty="0"/>
              <a:t>Stained and bleached slides </a:t>
            </a: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18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US" sz="18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cycle 0</a:t>
            </a:r>
            <a:endParaRPr lang="en-US" sz="20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1:5k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hoescht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 5 minutes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cycle 1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Primary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1. Mouse-ECAD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2. Rabbit-MUC2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Secondary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1. anti-mouse-488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2. anti-rabbit-532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US" sz="20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cycle 2</a:t>
            </a:r>
            <a:endParaRPr lang="en-US" sz="2000" b="1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1. ezrin-488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2. chromogranin A -A594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3.gamma actin-A647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b="1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cycle 3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:  this cycle was done the following day. 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1. PCNA -A488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2. villin-A546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3. Na-K-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APase</a:t>
            </a: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- A647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 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0" marR="0">
              <a:lnSpc>
                <a:spcPct val="115000"/>
              </a:lnSpc>
              <a:spcBef>
                <a:spcPts val="0"/>
              </a:spcBef>
              <a:spcAft>
                <a:spcPts val="1000"/>
              </a:spcAft>
            </a:pPr>
            <a:r>
              <a:rPr lang="en-US" sz="2000" dirty="0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Primary incubation 1:100 for both for 45 </a:t>
            </a:r>
            <a:r>
              <a:rPr lang="en-US" sz="2000" dirty="0" err="1">
                <a:effectLst/>
                <a:latin typeface="Calibri" panose="020F0502020204030204" pitchFamily="34" charset="0"/>
                <a:ea typeface="Times New Roman" panose="02020603050405020304" pitchFamily="18" charset="0"/>
                <a:cs typeface="Calibri" panose="020F0502020204030204" pitchFamily="34" charset="0"/>
              </a:rPr>
              <a:t>mintutes</a:t>
            </a:r>
            <a:endParaRPr lang="en-US" sz="2000" dirty="0">
              <a:effectLst/>
              <a:latin typeface="Calibri" panose="020F0502020204030204" pitchFamily="34" charset="0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0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FEF7EB4F-A344-0A21-5F99-A3E3D23D3E13}"/>
              </a:ext>
            </a:extLst>
          </p:cNvPr>
          <p:cNvSpPr txBox="1"/>
          <p:nvPr/>
        </p:nvSpPr>
        <p:spPr>
          <a:xfrm>
            <a:off x="5434642" y="2009955"/>
            <a:ext cx="5331396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Bleach solution was 10mM m-CPBA in PBS at pH 10.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Bleach incubation time was 5 min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2X washes w/ pbs after bleach time was over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 4x4 binned images</a:t>
            </a:r>
          </a:p>
        </p:txBody>
      </p:sp>
    </p:spTree>
    <p:extLst>
      <p:ext uri="{BB962C8B-B14F-4D97-AF65-F5344CB8AC3E}">
        <p14:creationId xmlns:p14="http://schemas.microsoft.com/office/powerpoint/2010/main" val="27923704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B82CF3-4989-C9D5-6793-92FFAA6ADC5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-92075"/>
            <a:ext cx="10515600" cy="799441"/>
          </a:xfrm>
        </p:spPr>
        <p:txBody>
          <a:bodyPr/>
          <a:lstStyle/>
          <a:p>
            <a:r>
              <a:rPr lang="en-US" dirty="0"/>
              <a:t>Green Channel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5F2AA80C-250B-0ED9-3753-4422EB38B45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328153563"/>
              </p:ext>
            </p:extLst>
          </p:nvPr>
        </p:nvGraphicFramePr>
        <p:xfrm>
          <a:off x="336670" y="1414222"/>
          <a:ext cx="3432175" cy="24463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886960" imgH="6334200" progId="PBrush">
                  <p:embed/>
                </p:oleObj>
              </mc:Choice>
              <mc:Fallback>
                <p:oleObj name="Bitmap Image" r:id="rId2" imgW="8886960" imgH="633420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5F2AA80C-250B-0ED9-3753-4422EB38B45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336670" y="1414222"/>
                        <a:ext cx="3432175" cy="24463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14887092-8775-F977-6BDD-C90791DC134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2608176"/>
              </p:ext>
            </p:extLst>
          </p:nvPr>
        </p:nvGraphicFramePr>
        <p:xfrm>
          <a:off x="429434" y="4313852"/>
          <a:ext cx="3339411" cy="23811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829720" imgH="6296040" progId="PBrush">
                  <p:embed/>
                </p:oleObj>
              </mc:Choice>
              <mc:Fallback>
                <p:oleObj name="Bitmap Image" r:id="rId4" imgW="8829720" imgH="629604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14887092-8775-F977-6BDD-C90791DC134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29434" y="4313852"/>
                        <a:ext cx="3339411" cy="23811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71187DA7-6D0E-A2FF-A17C-A3228B6F0DE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395720419"/>
              </p:ext>
            </p:extLst>
          </p:nvPr>
        </p:nvGraphicFramePr>
        <p:xfrm>
          <a:off x="3956711" y="1468233"/>
          <a:ext cx="3262356" cy="233831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8810640" imgH="6315120" progId="PBrush">
                  <p:embed/>
                </p:oleObj>
              </mc:Choice>
              <mc:Fallback>
                <p:oleObj name="Bitmap Image" r:id="rId6" imgW="8810640" imgH="631512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71187DA7-6D0E-A2FF-A17C-A3228B6F0DE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3956711" y="1468233"/>
                        <a:ext cx="3262356" cy="233831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35518984-5577-D73B-2387-6357320F9D5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4038082192"/>
              </p:ext>
            </p:extLst>
          </p:nvPr>
        </p:nvGraphicFramePr>
        <p:xfrm>
          <a:off x="3983839" y="4313852"/>
          <a:ext cx="3406271" cy="24467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8791560" imgH="6315120" progId="PBrush">
                  <p:embed/>
                </p:oleObj>
              </mc:Choice>
              <mc:Fallback>
                <p:oleObj name="Bitmap Image" r:id="rId8" imgW="8791560" imgH="631512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35518984-5577-D73B-2387-6357320F9D5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3983839" y="4313852"/>
                        <a:ext cx="3406271" cy="24467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DC0C0427-76B5-9F31-5B3E-9AEE4FF4D4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615531645"/>
              </p:ext>
            </p:extLst>
          </p:nvPr>
        </p:nvGraphicFramePr>
        <p:xfrm>
          <a:off x="7560159" y="1385987"/>
          <a:ext cx="3921600" cy="252349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9725040" imgH="6257880" progId="PBrush">
                  <p:embed/>
                </p:oleObj>
              </mc:Choice>
              <mc:Fallback>
                <p:oleObj name="Bitmap Image" r:id="rId10" imgW="9725040" imgH="625788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DC0C0427-76B5-9F31-5B3E-9AEE4FF4D4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560159" y="1385987"/>
                        <a:ext cx="3921600" cy="252349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1" name="Object 10">
            <a:extLst>
              <a:ext uri="{FF2B5EF4-FFF2-40B4-BE49-F238E27FC236}">
                <a16:creationId xmlns:a16="http://schemas.microsoft.com/office/drawing/2014/main" id="{FF2C6EAA-501D-56AD-83B6-6C55A1CBCAE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894683518"/>
              </p:ext>
            </p:extLst>
          </p:nvPr>
        </p:nvGraphicFramePr>
        <p:xfrm>
          <a:off x="7891823" y="4344665"/>
          <a:ext cx="3589936" cy="251333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9020160" imgH="6315120" progId="PBrush">
                  <p:embed/>
                </p:oleObj>
              </mc:Choice>
              <mc:Fallback>
                <p:oleObj name="Bitmap Image" r:id="rId12" imgW="9020160" imgH="6315120" progId="PBrush">
                  <p:embed/>
                  <p:pic>
                    <p:nvPicPr>
                      <p:cNvPr id="11" name="Object 10">
                        <a:extLst>
                          <a:ext uri="{FF2B5EF4-FFF2-40B4-BE49-F238E27FC236}">
                            <a16:creationId xmlns:a16="http://schemas.microsoft.com/office/drawing/2014/main" id="{FF2C6EAA-501D-56AD-83B6-6C55A1CBCAE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891823" y="4344665"/>
                        <a:ext cx="3589936" cy="251333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A3A995D5-7559-5E14-CEFD-0A3A322AB3B0}"/>
              </a:ext>
            </a:extLst>
          </p:cNvPr>
          <p:cNvSpPr txBox="1"/>
          <p:nvPr/>
        </p:nvSpPr>
        <p:spPr>
          <a:xfrm>
            <a:off x="1206905" y="973831"/>
            <a:ext cx="18902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1 Ecad-A488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D5FFA121-5630-4926-69F6-68EECEFE245B}"/>
              </a:ext>
            </a:extLst>
          </p:cNvPr>
          <p:cNvSpPr txBox="1"/>
          <p:nvPr/>
        </p:nvSpPr>
        <p:spPr>
          <a:xfrm>
            <a:off x="4522578" y="1098901"/>
            <a:ext cx="191135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2 Ezrin-A488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C91EBEFF-AED9-54AA-14C4-E802A54300E5}"/>
              </a:ext>
            </a:extLst>
          </p:cNvPr>
          <p:cNvSpPr txBox="1"/>
          <p:nvPr/>
        </p:nvSpPr>
        <p:spPr>
          <a:xfrm>
            <a:off x="8658877" y="1029538"/>
            <a:ext cx="197708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 PCNA-A488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5E076812-DD07-52DC-3BD2-2D1475108DB7}"/>
              </a:ext>
            </a:extLst>
          </p:cNvPr>
          <p:cNvSpPr txBox="1"/>
          <p:nvPr/>
        </p:nvSpPr>
        <p:spPr>
          <a:xfrm>
            <a:off x="9117336" y="4011328"/>
            <a:ext cx="151862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 bleach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62B1D267-83C3-2A77-685D-6F8D0D268D9C}"/>
              </a:ext>
            </a:extLst>
          </p:cNvPr>
          <p:cNvSpPr txBox="1"/>
          <p:nvPr/>
        </p:nvSpPr>
        <p:spPr>
          <a:xfrm rot="16200000">
            <a:off x="-227247" y="2250071"/>
            <a:ext cx="887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Stained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879408FD-6568-2634-A628-62FEA2A01262}"/>
              </a:ext>
            </a:extLst>
          </p:cNvPr>
          <p:cNvSpPr txBox="1"/>
          <p:nvPr/>
        </p:nvSpPr>
        <p:spPr>
          <a:xfrm rot="16200000">
            <a:off x="-306402" y="518659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Bleached</a:t>
            </a:r>
          </a:p>
        </p:txBody>
      </p:sp>
    </p:spTree>
    <p:extLst>
      <p:ext uri="{BB962C8B-B14F-4D97-AF65-F5344CB8AC3E}">
        <p14:creationId xmlns:p14="http://schemas.microsoft.com/office/powerpoint/2010/main" val="31017184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FD99A3-5546-4C03-91DB-AB2236B445C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6660" y="38519"/>
            <a:ext cx="10515600" cy="802962"/>
          </a:xfrm>
        </p:spPr>
        <p:txBody>
          <a:bodyPr/>
          <a:lstStyle/>
          <a:p>
            <a:r>
              <a:rPr lang="en-US" dirty="0"/>
              <a:t>A488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D73F92F-2FF5-D3F3-24F3-2C2CE3902A3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3A5A803-5F51-2779-CC9C-A5B202B9F27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275430424"/>
              </p:ext>
            </p:extLst>
          </p:nvPr>
        </p:nvGraphicFramePr>
        <p:xfrm>
          <a:off x="436685" y="3843753"/>
          <a:ext cx="3788201" cy="275850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744120" imgH="7095960" progId="PBrush">
                  <p:embed/>
                </p:oleObj>
              </mc:Choice>
              <mc:Fallback>
                <p:oleObj name="Bitmap Image" r:id="rId2" imgW="9744120" imgH="70959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3A5A803-5F51-2779-CC9C-A5B202B9F27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36685" y="3843753"/>
                        <a:ext cx="3788201" cy="275850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BE78E3A-4337-6F71-2954-B0423692D33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30468094"/>
              </p:ext>
            </p:extLst>
          </p:nvPr>
        </p:nvGraphicFramePr>
        <p:xfrm>
          <a:off x="4342697" y="3863951"/>
          <a:ext cx="3917717" cy="27383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9934560" imgH="6943680" progId="PBrush">
                  <p:embed/>
                </p:oleObj>
              </mc:Choice>
              <mc:Fallback>
                <p:oleObj name="Bitmap Image" r:id="rId4" imgW="9934560" imgH="694368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BE78E3A-4337-6F71-2954-B0423692D33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342697" y="3863951"/>
                        <a:ext cx="3917717" cy="27383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60CD37E3-A0BF-825E-7B6A-1A45D1EE25A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749501605"/>
              </p:ext>
            </p:extLst>
          </p:nvPr>
        </p:nvGraphicFramePr>
        <p:xfrm>
          <a:off x="8671523" y="3843753"/>
          <a:ext cx="3488477" cy="273831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8943840" imgH="7020000" progId="PBrush">
                  <p:embed/>
                </p:oleObj>
              </mc:Choice>
              <mc:Fallback>
                <p:oleObj name="Bitmap Image" r:id="rId6" imgW="8943840" imgH="702000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60CD37E3-A0BF-825E-7B6A-1A45D1EE25A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8671523" y="3843753"/>
                        <a:ext cx="3488477" cy="273831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86D8214E-4DFD-EDD7-2B86-5EEB0238876E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20441778"/>
              </p:ext>
            </p:extLst>
          </p:nvPr>
        </p:nvGraphicFramePr>
        <p:xfrm>
          <a:off x="436685" y="841480"/>
          <a:ext cx="3497906" cy="249318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8886960" imgH="6334200" progId="PBrush">
                  <p:embed/>
                </p:oleObj>
              </mc:Choice>
              <mc:Fallback>
                <p:oleObj name="Bitmap Image" r:id="rId8" imgW="8886960" imgH="633420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86D8214E-4DFD-EDD7-2B86-5EEB0238876E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36685" y="841480"/>
                        <a:ext cx="3497906" cy="249318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0" name="Object 9">
            <a:extLst>
              <a:ext uri="{FF2B5EF4-FFF2-40B4-BE49-F238E27FC236}">
                <a16:creationId xmlns:a16="http://schemas.microsoft.com/office/drawing/2014/main" id="{5D16C37A-D1BF-19B5-B4C8-22084AF6F75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562981985"/>
              </p:ext>
            </p:extLst>
          </p:nvPr>
        </p:nvGraphicFramePr>
        <p:xfrm>
          <a:off x="4512881" y="868053"/>
          <a:ext cx="3497906" cy="250714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8810640" imgH="6315120" progId="PBrush">
                  <p:embed/>
                </p:oleObj>
              </mc:Choice>
              <mc:Fallback>
                <p:oleObj name="Bitmap Image" r:id="rId10" imgW="8810640" imgH="6315120" progId="PBrush">
                  <p:embed/>
                  <p:pic>
                    <p:nvPicPr>
                      <p:cNvPr id="10" name="Object 9">
                        <a:extLst>
                          <a:ext uri="{FF2B5EF4-FFF2-40B4-BE49-F238E27FC236}">
                            <a16:creationId xmlns:a16="http://schemas.microsoft.com/office/drawing/2014/main" id="{5D16C37A-D1BF-19B5-B4C8-22084AF6F75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4512881" y="868053"/>
                        <a:ext cx="3497906" cy="250714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64880022-8BC8-4F82-645D-8EEE29363EBB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02772657"/>
              </p:ext>
            </p:extLst>
          </p:nvPr>
        </p:nvGraphicFramePr>
        <p:xfrm>
          <a:off x="8473626" y="945674"/>
          <a:ext cx="3572351" cy="229876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9725040" imgH="6257880" progId="PBrush">
                  <p:embed/>
                </p:oleObj>
              </mc:Choice>
              <mc:Fallback>
                <p:oleObj name="Bitmap Image" r:id="rId12" imgW="9725040" imgH="625788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64880022-8BC8-4F82-645D-8EEE29363EBB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473626" y="945674"/>
                        <a:ext cx="3572351" cy="229876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3" name="TextBox 12">
            <a:extLst>
              <a:ext uri="{FF2B5EF4-FFF2-40B4-BE49-F238E27FC236}">
                <a16:creationId xmlns:a16="http://schemas.microsoft.com/office/drawing/2014/main" id="{8C64A7B3-C96E-C951-A3E8-5202AF93539F}"/>
              </a:ext>
            </a:extLst>
          </p:cNvPr>
          <p:cNvSpPr txBox="1"/>
          <p:nvPr/>
        </p:nvSpPr>
        <p:spPr>
          <a:xfrm rot="16200000">
            <a:off x="-141605" y="2088074"/>
            <a:ext cx="6388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RAW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9FADFBE-344E-4C0E-AA35-A296B55B136C}"/>
              </a:ext>
            </a:extLst>
          </p:cNvPr>
          <p:cNvSpPr txBox="1"/>
          <p:nvPr/>
        </p:nvSpPr>
        <p:spPr>
          <a:xfrm rot="16200000">
            <a:off x="-241440" y="5190710"/>
            <a:ext cx="91621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Masked</a:t>
            </a:r>
          </a:p>
        </p:txBody>
      </p:sp>
    </p:spTree>
    <p:extLst>
      <p:ext uri="{BB962C8B-B14F-4D97-AF65-F5344CB8AC3E}">
        <p14:creationId xmlns:p14="http://schemas.microsoft.com/office/powerpoint/2010/main" val="1163782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5EDA26-1D1F-E687-E546-A6E3144308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825320"/>
          </a:xfrm>
        </p:spPr>
        <p:txBody>
          <a:bodyPr/>
          <a:lstStyle/>
          <a:p>
            <a:r>
              <a:rPr lang="en-US" dirty="0"/>
              <a:t>A488 intensity vs cycle (and bleach count)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00D31D-F771-C07C-69D2-09514AA84BA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3242094" cy="5009446"/>
          </a:xfrm>
        </p:spPr>
        <p:txBody>
          <a:bodyPr>
            <a:normAutofit/>
          </a:bodyPr>
          <a:lstStyle/>
          <a:p>
            <a:r>
              <a:rPr lang="en-US" sz="2000" dirty="0"/>
              <a:t>Mask used in cycle 1 is same as mask used for cycle 1 bleach image. </a:t>
            </a:r>
          </a:p>
          <a:p>
            <a:r>
              <a:rPr lang="en-US" sz="2000" dirty="0"/>
              <a:t>Mask in cycle 2 is same as cycle 2 bleach, etc. </a:t>
            </a:r>
          </a:p>
          <a:p>
            <a:r>
              <a:rPr lang="en-US" sz="2000" dirty="0"/>
              <a:t>Number is reported avg from histogram in </a:t>
            </a:r>
            <a:r>
              <a:rPr lang="en-US" sz="2000" dirty="0" err="1"/>
              <a:t>imagej</a:t>
            </a:r>
            <a:endParaRPr lang="en-US" sz="2000" dirty="0"/>
          </a:p>
          <a:p>
            <a:r>
              <a:rPr lang="en-US" sz="2000" dirty="0"/>
              <a:t>Note signal includes autofluorescence in all numbers including bleached signal as I messed up initial unstained image</a:t>
            </a:r>
          </a:p>
        </p:txBody>
      </p:sp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C00C72EE-3799-821E-098B-7FDC9E219F8B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32523805"/>
              </p:ext>
            </p:extLst>
          </p:nvPr>
        </p:nvGraphicFramePr>
        <p:xfrm>
          <a:off x="5086488" y="2141852"/>
          <a:ext cx="6050440" cy="354936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83104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A2A689-0333-3BF5-B9A5-86221B1385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678671"/>
          </a:xfrm>
        </p:spPr>
        <p:txBody>
          <a:bodyPr>
            <a:normAutofit fontScale="90000"/>
          </a:bodyPr>
          <a:lstStyle/>
          <a:p>
            <a:r>
              <a:rPr lang="en-US" dirty="0"/>
              <a:t>Red Channel Notes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F3DB65C-A71E-620D-D374-69EBF8D3FCB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6875"/>
            <a:ext cx="10515600" cy="4650088"/>
          </a:xfrm>
        </p:spPr>
        <p:txBody>
          <a:bodyPr/>
          <a:lstStyle/>
          <a:p>
            <a:r>
              <a:rPr lang="en-US" dirty="0"/>
              <a:t>Strange pattern on Image that I couldn’t figure out why it was there at the time. After diagnostics, I determined that it was a reflection pattern on the ring above the platform that hold the objective and moves it. </a:t>
            </a:r>
          </a:p>
          <a:p>
            <a:r>
              <a:rPr lang="en-US" dirty="0"/>
              <a:t>Chromogranin A has not worked in a long time. So it not showing up is not surprising</a:t>
            </a:r>
          </a:p>
          <a:p>
            <a:r>
              <a:rPr lang="en-US" dirty="0"/>
              <a:t>Villin-A546 has never been tested in my hands before. Unknown if it will stain if it is the first one chosen. Villin-A488 stains very well though. </a:t>
            </a:r>
          </a:p>
        </p:txBody>
      </p:sp>
    </p:spTree>
    <p:extLst>
      <p:ext uri="{BB962C8B-B14F-4D97-AF65-F5344CB8AC3E}">
        <p14:creationId xmlns:p14="http://schemas.microsoft.com/office/powerpoint/2010/main" val="214453592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1FD5D21-CAF1-4D71-7286-4D8D4AE1CEA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0012" y="-45027"/>
            <a:ext cx="10515600" cy="644166"/>
          </a:xfrm>
        </p:spPr>
        <p:txBody>
          <a:bodyPr>
            <a:normAutofit fontScale="90000"/>
          </a:bodyPr>
          <a:lstStyle/>
          <a:p>
            <a:r>
              <a:rPr lang="en-US" dirty="0"/>
              <a:t>Red Channel</a:t>
            </a:r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1AB57A62-6141-1B9A-47DC-24EB1AD508B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145319687"/>
              </p:ext>
            </p:extLst>
          </p:nvPr>
        </p:nvGraphicFramePr>
        <p:xfrm>
          <a:off x="401002" y="1043153"/>
          <a:ext cx="3920628" cy="27470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801360" imgH="6867360" progId="PBrush">
                  <p:embed/>
                </p:oleObj>
              </mc:Choice>
              <mc:Fallback>
                <p:oleObj name="Bitmap Image" r:id="rId2" imgW="9801360" imgH="686736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1AB57A62-6141-1B9A-47DC-24EB1AD508B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401002" y="1043153"/>
                        <a:ext cx="3920628" cy="27470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B0A997B1-9A9B-6E64-B738-86B04ABD250C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869958447"/>
              </p:ext>
            </p:extLst>
          </p:nvPr>
        </p:nvGraphicFramePr>
        <p:xfrm>
          <a:off x="450012" y="3824111"/>
          <a:ext cx="4033776" cy="283335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9858240" imgH="6924600" progId="PBrush">
                  <p:embed/>
                </p:oleObj>
              </mc:Choice>
              <mc:Fallback>
                <p:oleObj name="Bitmap Image" r:id="rId4" imgW="9858240" imgH="692460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B0A997B1-9A9B-6E64-B738-86B04ABD250C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450012" y="3824111"/>
                        <a:ext cx="4033776" cy="283335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6" name="Object 5">
            <a:extLst>
              <a:ext uri="{FF2B5EF4-FFF2-40B4-BE49-F238E27FC236}">
                <a16:creationId xmlns:a16="http://schemas.microsoft.com/office/drawing/2014/main" id="{4E9BEBE7-F5FF-C5E6-482C-12569B00BD27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92221584"/>
              </p:ext>
            </p:extLst>
          </p:nvPr>
        </p:nvGraphicFramePr>
        <p:xfrm>
          <a:off x="4378204" y="1009292"/>
          <a:ext cx="4033777" cy="281481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9896400" imgH="6905520" progId="PBrush">
                  <p:embed/>
                </p:oleObj>
              </mc:Choice>
              <mc:Fallback>
                <p:oleObj name="Bitmap Image" r:id="rId6" imgW="9896400" imgH="6905520" progId="PBrush">
                  <p:embed/>
                  <p:pic>
                    <p:nvPicPr>
                      <p:cNvPr id="6" name="Object 5">
                        <a:extLst>
                          <a:ext uri="{FF2B5EF4-FFF2-40B4-BE49-F238E27FC236}">
                            <a16:creationId xmlns:a16="http://schemas.microsoft.com/office/drawing/2014/main" id="{4E9BEBE7-F5FF-C5E6-482C-12569B00BD27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378204" y="1009292"/>
                        <a:ext cx="4033777" cy="281481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7" name="Object 6">
            <a:extLst>
              <a:ext uri="{FF2B5EF4-FFF2-40B4-BE49-F238E27FC236}">
                <a16:creationId xmlns:a16="http://schemas.microsoft.com/office/drawing/2014/main" id="{B99007E0-21A2-A724-522E-7931265EC86D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905565090"/>
              </p:ext>
            </p:extLst>
          </p:nvPr>
        </p:nvGraphicFramePr>
        <p:xfrm>
          <a:off x="4430997" y="3892947"/>
          <a:ext cx="4033776" cy="28312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9648720" imgH="6772320" progId="PBrush">
                  <p:embed/>
                </p:oleObj>
              </mc:Choice>
              <mc:Fallback>
                <p:oleObj name="Bitmap Image" r:id="rId8" imgW="9648720" imgH="6772320" progId="PBrush">
                  <p:embed/>
                  <p:pic>
                    <p:nvPicPr>
                      <p:cNvPr id="7" name="Object 6">
                        <a:extLst>
                          <a:ext uri="{FF2B5EF4-FFF2-40B4-BE49-F238E27FC236}">
                            <a16:creationId xmlns:a16="http://schemas.microsoft.com/office/drawing/2014/main" id="{B99007E0-21A2-A724-522E-7931265EC86D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430997" y="3892947"/>
                        <a:ext cx="4033776" cy="28312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4DDDFE21-F86E-2884-C9C7-7F0369CE4FEF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721362649"/>
              </p:ext>
            </p:extLst>
          </p:nvPr>
        </p:nvGraphicFramePr>
        <p:xfrm>
          <a:off x="8411981" y="1182940"/>
          <a:ext cx="3787945" cy="250359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10449000" imgH="6905520" progId="PBrush">
                  <p:embed/>
                </p:oleObj>
              </mc:Choice>
              <mc:Fallback>
                <p:oleObj name="Bitmap Image" r:id="rId10" imgW="10449000" imgH="690552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4DDDFE21-F86E-2884-C9C7-7F0369CE4FEF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8411981" y="1182940"/>
                        <a:ext cx="3787945" cy="250359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B55840F2-5496-0117-FA2C-CAB32F67FE93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753889404"/>
              </p:ext>
            </p:extLst>
          </p:nvPr>
        </p:nvGraphicFramePr>
        <p:xfrm>
          <a:off x="8511637" y="3905645"/>
          <a:ext cx="3787945" cy="263250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9991800" imgH="6943680" progId="PBrush">
                  <p:embed/>
                </p:oleObj>
              </mc:Choice>
              <mc:Fallback>
                <p:oleObj name="Bitmap Image" r:id="rId12" imgW="9991800" imgH="694368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B55840F2-5496-0117-FA2C-CAB32F67FE93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8511637" y="3905645"/>
                        <a:ext cx="3787945" cy="263250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07A39F9F-63E1-8154-AA5E-15C405B2C81D}"/>
              </a:ext>
            </a:extLst>
          </p:cNvPr>
          <p:cNvSpPr txBox="1"/>
          <p:nvPr/>
        </p:nvSpPr>
        <p:spPr>
          <a:xfrm rot="16200000">
            <a:off x="-227247" y="2250071"/>
            <a:ext cx="887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Stained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0A31513-E7A4-F1D0-03D3-A3A29C4DA906}"/>
              </a:ext>
            </a:extLst>
          </p:cNvPr>
          <p:cNvSpPr txBox="1"/>
          <p:nvPr/>
        </p:nvSpPr>
        <p:spPr>
          <a:xfrm rot="16200000">
            <a:off x="-306402" y="518659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Bleached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790D137-AB4E-4AFD-8C2A-8441024E693E}"/>
              </a:ext>
            </a:extLst>
          </p:cNvPr>
          <p:cNvSpPr txBox="1"/>
          <p:nvPr/>
        </p:nvSpPr>
        <p:spPr>
          <a:xfrm>
            <a:off x="1112808" y="632969"/>
            <a:ext cx="198669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1 Muc2-A532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B4BF47F1-FB7A-97AA-CE96-AFBD20F1C849}"/>
              </a:ext>
            </a:extLst>
          </p:cNvPr>
          <p:cNvSpPr txBox="1"/>
          <p:nvPr/>
        </p:nvSpPr>
        <p:spPr>
          <a:xfrm>
            <a:off x="4905036" y="639960"/>
            <a:ext cx="298011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2 Chromogranin A-A594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A1A9BE3C-C966-87EC-2100-9251F4C70208}"/>
              </a:ext>
            </a:extLst>
          </p:cNvPr>
          <p:cNvSpPr txBox="1"/>
          <p:nvPr/>
        </p:nvSpPr>
        <p:spPr>
          <a:xfrm>
            <a:off x="9188674" y="619549"/>
            <a:ext cx="189051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 villin-A546</a:t>
            </a:r>
          </a:p>
        </p:txBody>
      </p:sp>
    </p:spTree>
    <p:extLst>
      <p:ext uri="{BB962C8B-B14F-4D97-AF65-F5344CB8AC3E}">
        <p14:creationId xmlns:p14="http://schemas.microsoft.com/office/powerpoint/2010/main" val="33025151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B3F26F3-96B1-EBEA-683F-FD5C6C4226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075" y="-178339"/>
            <a:ext cx="10515600" cy="1127245"/>
          </a:xfrm>
        </p:spPr>
        <p:txBody>
          <a:bodyPr/>
          <a:lstStyle/>
          <a:p>
            <a:r>
              <a:rPr lang="en-US" dirty="0"/>
              <a:t>Far Red Channel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F57D1FEE-B0C7-0E73-2940-D8BD61C1477C}"/>
              </a:ext>
            </a:extLst>
          </p:cNvPr>
          <p:cNvSpPr txBox="1"/>
          <p:nvPr/>
        </p:nvSpPr>
        <p:spPr>
          <a:xfrm rot="16200000">
            <a:off x="-227247" y="2250071"/>
            <a:ext cx="88716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Stained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0C34050-A8DD-AC1C-057E-0875ED813ACF}"/>
              </a:ext>
            </a:extLst>
          </p:cNvPr>
          <p:cNvSpPr txBox="1"/>
          <p:nvPr/>
        </p:nvSpPr>
        <p:spPr>
          <a:xfrm rot="16200000">
            <a:off x="-306402" y="5186598"/>
            <a:ext cx="10454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Bleached</a:t>
            </a:r>
          </a:p>
        </p:txBody>
      </p:sp>
      <p:graphicFrame>
        <p:nvGraphicFramePr>
          <p:cNvPr id="8" name="Object 7">
            <a:extLst>
              <a:ext uri="{FF2B5EF4-FFF2-40B4-BE49-F238E27FC236}">
                <a16:creationId xmlns:a16="http://schemas.microsoft.com/office/drawing/2014/main" id="{F3BCB5B3-3B3A-D104-7C7F-949DFB2275BA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406199323"/>
              </p:ext>
            </p:extLst>
          </p:nvPr>
        </p:nvGraphicFramePr>
        <p:xfrm>
          <a:off x="521989" y="1410277"/>
          <a:ext cx="3257616" cy="226075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8715240" imgH="6048360" progId="PBrush">
                  <p:embed/>
                </p:oleObj>
              </mc:Choice>
              <mc:Fallback>
                <p:oleObj name="Bitmap Image" r:id="rId2" imgW="8715240" imgH="6048360" progId="PBrush">
                  <p:embed/>
                  <p:pic>
                    <p:nvPicPr>
                      <p:cNvPr id="8" name="Object 7">
                        <a:extLst>
                          <a:ext uri="{FF2B5EF4-FFF2-40B4-BE49-F238E27FC236}">
                            <a16:creationId xmlns:a16="http://schemas.microsoft.com/office/drawing/2014/main" id="{F3BCB5B3-3B3A-D104-7C7F-949DFB2275BA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521989" y="1410277"/>
                        <a:ext cx="3257616" cy="2260750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9" name="Object 8">
            <a:extLst>
              <a:ext uri="{FF2B5EF4-FFF2-40B4-BE49-F238E27FC236}">
                <a16:creationId xmlns:a16="http://schemas.microsoft.com/office/drawing/2014/main" id="{D43B37E9-B458-4F91-C9E4-5393369F5E20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669231796"/>
              </p:ext>
            </p:extLst>
          </p:nvPr>
        </p:nvGraphicFramePr>
        <p:xfrm>
          <a:off x="521989" y="3922344"/>
          <a:ext cx="3338652" cy="2441366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8505720" imgH="6219720" progId="PBrush">
                  <p:embed/>
                </p:oleObj>
              </mc:Choice>
              <mc:Fallback>
                <p:oleObj name="Bitmap Image" r:id="rId4" imgW="8505720" imgH="6219720" progId="PBrush">
                  <p:embed/>
                  <p:pic>
                    <p:nvPicPr>
                      <p:cNvPr id="9" name="Object 8">
                        <a:extLst>
                          <a:ext uri="{FF2B5EF4-FFF2-40B4-BE49-F238E27FC236}">
                            <a16:creationId xmlns:a16="http://schemas.microsoft.com/office/drawing/2014/main" id="{D43B37E9-B458-4F91-C9E4-5393369F5E20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521989" y="3922344"/>
                        <a:ext cx="3338652" cy="2441366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2" name="Object 11">
            <a:extLst>
              <a:ext uri="{FF2B5EF4-FFF2-40B4-BE49-F238E27FC236}">
                <a16:creationId xmlns:a16="http://schemas.microsoft.com/office/drawing/2014/main" id="{48AABE5A-8F76-A785-DBD0-233F03F88D69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2011834353"/>
              </p:ext>
            </p:extLst>
          </p:nvPr>
        </p:nvGraphicFramePr>
        <p:xfrm>
          <a:off x="4149304" y="1167586"/>
          <a:ext cx="3459193" cy="244855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6" imgW="8867880" imgH="6276960" progId="PBrush">
                  <p:embed/>
                </p:oleObj>
              </mc:Choice>
              <mc:Fallback>
                <p:oleObj name="Bitmap Image" r:id="rId6" imgW="8867880" imgH="6276960" progId="PBrush">
                  <p:embed/>
                  <p:pic>
                    <p:nvPicPr>
                      <p:cNvPr id="12" name="Object 11">
                        <a:extLst>
                          <a:ext uri="{FF2B5EF4-FFF2-40B4-BE49-F238E27FC236}">
                            <a16:creationId xmlns:a16="http://schemas.microsoft.com/office/drawing/2014/main" id="{48AABE5A-8F76-A785-DBD0-233F03F88D69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7"/>
                      <a:stretch>
                        <a:fillRect/>
                      </a:stretch>
                    </p:blipFill>
                    <p:spPr>
                      <a:xfrm>
                        <a:off x="4149304" y="1167586"/>
                        <a:ext cx="3459193" cy="244855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3" name="Object 12">
            <a:extLst>
              <a:ext uri="{FF2B5EF4-FFF2-40B4-BE49-F238E27FC236}">
                <a16:creationId xmlns:a16="http://schemas.microsoft.com/office/drawing/2014/main" id="{0267FE05-8FC0-1A0B-36E0-BF8D6965BD22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35890159"/>
              </p:ext>
            </p:extLst>
          </p:nvPr>
        </p:nvGraphicFramePr>
        <p:xfrm>
          <a:off x="4225685" y="3834824"/>
          <a:ext cx="3338652" cy="2394238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8" imgW="8620200" imgH="6181560" progId="PBrush">
                  <p:embed/>
                </p:oleObj>
              </mc:Choice>
              <mc:Fallback>
                <p:oleObj name="Bitmap Image" r:id="rId8" imgW="8620200" imgH="6181560" progId="PBrush">
                  <p:embed/>
                  <p:pic>
                    <p:nvPicPr>
                      <p:cNvPr id="13" name="Object 12">
                        <a:extLst>
                          <a:ext uri="{FF2B5EF4-FFF2-40B4-BE49-F238E27FC236}">
                            <a16:creationId xmlns:a16="http://schemas.microsoft.com/office/drawing/2014/main" id="{0267FE05-8FC0-1A0B-36E0-BF8D6965BD22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9"/>
                      <a:stretch>
                        <a:fillRect/>
                      </a:stretch>
                    </p:blipFill>
                    <p:spPr>
                      <a:xfrm>
                        <a:off x="4225685" y="3834824"/>
                        <a:ext cx="3338652" cy="2394238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4" name="Object 13">
            <a:extLst>
              <a:ext uri="{FF2B5EF4-FFF2-40B4-BE49-F238E27FC236}">
                <a16:creationId xmlns:a16="http://schemas.microsoft.com/office/drawing/2014/main" id="{747F5EB9-DC56-9087-33AE-72B66E011988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1269461377"/>
              </p:ext>
            </p:extLst>
          </p:nvPr>
        </p:nvGraphicFramePr>
        <p:xfrm>
          <a:off x="7899551" y="1040076"/>
          <a:ext cx="3770460" cy="2703577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0" imgW="8886960" imgH="6372360" progId="PBrush">
                  <p:embed/>
                </p:oleObj>
              </mc:Choice>
              <mc:Fallback>
                <p:oleObj name="Bitmap Image" r:id="rId10" imgW="8886960" imgH="6372360" progId="PBrush">
                  <p:embed/>
                  <p:pic>
                    <p:nvPicPr>
                      <p:cNvPr id="14" name="Object 13">
                        <a:extLst>
                          <a:ext uri="{FF2B5EF4-FFF2-40B4-BE49-F238E27FC236}">
                            <a16:creationId xmlns:a16="http://schemas.microsoft.com/office/drawing/2014/main" id="{747F5EB9-DC56-9087-33AE-72B66E011988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1"/>
                      <a:stretch>
                        <a:fillRect/>
                      </a:stretch>
                    </p:blipFill>
                    <p:spPr>
                      <a:xfrm>
                        <a:off x="7899551" y="1040076"/>
                        <a:ext cx="3770460" cy="2703577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15" name="Object 14">
            <a:extLst>
              <a:ext uri="{FF2B5EF4-FFF2-40B4-BE49-F238E27FC236}">
                <a16:creationId xmlns:a16="http://schemas.microsoft.com/office/drawing/2014/main" id="{56200B81-3042-2049-703D-98C0F4EC5CC5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976642788"/>
              </p:ext>
            </p:extLst>
          </p:nvPr>
        </p:nvGraphicFramePr>
        <p:xfrm>
          <a:off x="7929381" y="3872842"/>
          <a:ext cx="3672967" cy="2540369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12" imgW="8772480" imgH="6067440" progId="PBrush">
                  <p:embed/>
                </p:oleObj>
              </mc:Choice>
              <mc:Fallback>
                <p:oleObj name="Bitmap Image" r:id="rId12" imgW="8772480" imgH="6067440" progId="PBrush">
                  <p:embed/>
                  <p:pic>
                    <p:nvPicPr>
                      <p:cNvPr id="15" name="Object 14">
                        <a:extLst>
                          <a:ext uri="{FF2B5EF4-FFF2-40B4-BE49-F238E27FC236}">
                            <a16:creationId xmlns:a16="http://schemas.microsoft.com/office/drawing/2014/main" id="{56200B81-3042-2049-703D-98C0F4EC5CC5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13"/>
                      <a:stretch>
                        <a:fillRect/>
                      </a:stretch>
                    </p:blipFill>
                    <p:spPr>
                      <a:xfrm>
                        <a:off x="7929381" y="3872842"/>
                        <a:ext cx="3672967" cy="2540369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16" name="TextBox 15">
            <a:extLst>
              <a:ext uri="{FF2B5EF4-FFF2-40B4-BE49-F238E27FC236}">
                <a16:creationId xmlns:a16="http://schemas.microsoft.com/office/drawing/2014/main" id="{D319F255-D98D-A17C-D82F-A8E20251EBE4}"/>
              </a:ext>
            </a:extLst>
          </p:cNvPr>
          <p:cNvSpPr txBox="1"/>
          <p:nvPr/>
        </p:nvSpPr>
        <p:spPr>
          <a:xfrm>
            <a:off x="1381150" y="789628"/>
            <a:ext cx="172220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1 -Nothing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EFD0C15-F981-D80E-E774-0CBEE7820498}"/>
              </a:ext>
            </a:extLst>
          </p:cNvPr>
          <p:cNvSpPr txBox="1"/>
          <p:nvPr/>
        </p:nvSpPr>
        <p:spPr>
          <a:xfrm>
            <a:off x="4499220" y="764240"/>
            <a:ext cx="27240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2 Gamma Actin-A647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874F32CE-53E4-201B-527A-9B35CDE526EF}"/>
              </a:ext>
            </a:extLst>
          </p:cNvPr>
          <p:cNvSpPr txBox="1"/>
          <p:nvPr/>
        </p:nvSpPr>
        <p:spPr>
          <a:xfrm>
            <a:off x="8208722" y="579574"/>
            <a:ext cx="26321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3 Na/K ATPase-A647</a:t>
            </a:r>
          </a:p>
        </p:txBody>
      </p:sp>
    </p:spTree>
    <p:extLst>
      <p:ext uri="{BB962C8B-B14F-4D97-AF65-F5344CB8AC3E}">
        <p14:creationId xmlns:p14="http://schemas.microsoft.com/office/powerpoint/2010/main" val="354894583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EC0F8C-9F28-FEED-CBDC-0ACFD016891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908"/>
            <a:ext cx="10515600" cy="644166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Hoescht</a:t>
            </a:r>
            <a:r>
              <a:rPr lang="en-US" dirty="0"/>
              <a:t> Bleaching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980E61F-28BD-6529-ABEA-76941BB7F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 dirty="0"/>
          </a:p>
        </p:txBody>
      </p:sp>
      <p:graphicFrame>
        <p:nvGraphicFramePr>
          <p:cNvPr id="4" name="Object 3">
            <a:extLst>
              <a:ext uri="{FF2B5EF4-FFF2-40B4-BE49-F238E27FC236}">
                <a16:creationId xmlns:a16="http://schemas.microsoft.com/office/drawing/2014/main" id="{B4AA9FEA-75A3-75EB-74AB-FF11DF06EC26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59038488"/>
              </p:ext>
            </p:extLst>
          </p:nvPr>
        </p:nvGraphicFramePr>
        <p:xfrm>
          <a:off x="127660" y="1665348"/>
          <a:ext cx="5968340" cy="45116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2" imgW="9286920" imgH="7020000" progId="PBrush">
                  <p:embed/>
                </p:oleObj>
              </mc:Choice>
              <mc:Fallback>
                <p:oleObj name="Bitmap Image" r:id="rId2" imgW="9286920" imgH="7020000" progId="PBrush">
                  <p:embed/>
                  <p:pic>
                    <p:nvPicPr>
                      <p:cNvPr id="4" name="Object 3">
                        <a:extLst>
                          <a:ext uri="{FF2B5EF4-FFF2-40B4-BE49-F238E27FC236}">
                            <a16:creationId xmlns:a16="http://schemas.microsoft.com/office/drawing/2014/main" id="{B4AA9FEA-75A3-75EB-74AB-FF11DF06EC26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3"/>
                      <a:stretch>
                        <a:fillRect/>
                      </a:stretch>
                    </p:blipFill>
                    <p:spPr>
                      <a:xfrm>
                        <a:off x="127660" y="1665348"/>
                        <a:ext cx="5968340" cy="45116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graphicFrame>
        <p:nvGraphicFramePr>
          <p:cNvPr id="5" name="Object 4">
            <a:extLst>
              <a:ext uri="{FF2B5EF4-FFF2-40B4-BE49-F238E27FC236}">
                <a16:creationId xmlns:a16="http://schemas.microsoft.com/office/drawing/2014/main" id="{73BA7DC3-C1AB-6A09-38DD-8624DEBCD7B4}"/>
              </a:ext>
            </a:extLst>
          </p:cNvPr>
          <p:cNvGraphicFramePr>
            <a:graphicFrameLocks noChangeAspect="1"/>
          </p:cNvGraphicFramePr>
          <p:nvPr>
            <p:extLst>
              <p:ext uri="{D42A27DB-BD31-4B8C-83A1-F6EECF244321}">
                <p14:modId xmlns:p14="http://schemas.microsoft.com/office/powerpoint/2010/main" val="344872597"/>
              </p:ext>
            </p:extLst>
          </p:nvPr>
        </p:nvGraphicFramePr>
        <p:xfrm>
          <a:off x="6096000" y="1643782"/>
          <a:ext cx="6286915" cy="4511615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name="Bitmap Image" r:id="rId4" imgW="9782280" imgH="7020000" progId="PBrush">
                  <p:embed/>
                </p:oleObj>
              </mc:Choice>
              <mc:Fallback>
                <p:oleObj name="Bitmap Image" r:id="rId4" imgW="9782280" imgH="7020000" progId="PBrush">
                  <p:embed/>
                  <p:pic>
                    <p:nvPicPr>
                      <p:cNvPr id="5" name="Object 4">
                        <a:extLst>
                          <a:ext uri="{FF2B5EF4-FFF2-40B4-BE49-F238E27FC236}">
                            <a16:creationId xmlns:a16="http://schemas.microsoft.com/office/drawing/2014/main" id="{73BA7DC3-C1AB-6A09-38DD-8624DEBCD7B4}"/>
                          </a:ext>
                        </a:extLst>
                      </p:cNvPr>
                      <p:cNvPicPr/>
                      <p:nvPr/>
                    </p:nvPicPr>
                    <p:blipFill>
                      <a:blip r:embed="rId5"/>
                      <a:stretch>
                        <a:fillRect/>
                      </a:stretch>
                    </p:blipFill>
                    <p:spPr>
                      <a:xfrm>
                        <a:off x="6096000" y="1643782"/>
                        <a:ext cx="6286915" cy="4511615"/>
                      </a:xfrm>
                      <a:prstGeom prst="rect">
                        <a:avLst/>
                      </a:prstGeom>
                    </p:spPr>
                  </p:pic>
                </p:oleObj>
              </mc:Fallback>
            </mc:AlternateContent>
          </a:graphicData>
        </a:graphic>
      </p:graphicFrame>
      <p:sp>
        <p:nvSpPr>
          <p:cNvPr id="6" name="TextBox 5">
            <a:extLst>
              <a:ext uri="{FF2B5EF4-FFF2-40B4-BE49-F238E27FC236}">
                <a16:creationId xmlns:a16="http://schemas.microsoft.com/office/drawing/2014/main" id="{69A35472-D696-EC1D-94AA-DECB57A2ACFB}"/>
              </a:ext>
            </a:extLst>
          </p:cNvPr>
          <p:cNvSpPr txBox="1"/>
          <p:nvPr/>
        </p:nvSpPr>
        <p:spPr>
          <a:xfrm>
            <a:off x="2689150" y="1212495"/>
            <a:ext cx="8453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2</a:t>
            </a: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6B885355-CA3E-E64B-8392-49CFFA47A7BE}"/>
              </a:ext>
            </a:extLst>
          </p:cNvPr>
          <p:cNvSpPr txBox="1"/>
          <p:nvPr/>
        </p:nvSpPr>
        <p:spPr>
          <a:xfrm>
            <a:off x="8478543" y="1212495"/>
            <a:ext cx="152182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Cycle 2 Bleach</a:t>
            </a:r>
          </a:p>
        </p:txBody>
      </p:sp>
    </p:spTree>
    <p:extLst>
      <p:ext uri="{BB962C8B-B14F-4D97-AF65-F5344CB8AC3E}">
        <p14:creationId xmlns:p14="http://schemas.microsoft.com/office/powerpoint/2010/main" val="45535319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252</TotalTime>
  <Words>397</Words>
  <Application>Microsoft Office PowerPoint</Application>
  <PresentationFormat>Widescreen</PresentationFormat>
  <Paragraphs>75</Paragraphs>
  <Slides>11</Slides>
  <Notes>0</Notes>
  <HiddenSlides>0</HiddenSlides>
  <MMClips>0</MMClips>
  <ScaleCrop>false</ScaleCrop>
  <HeadingPairs>
    <vt:vector size="8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6" baseType="lpstr">
      <vt:lpstr>Arial</vt:lpstr>
      <vt:lpstr>Calibri</vt:lpstr>
      <vt:lpstr>Calibri Light</vt:lpstr>
      <vt:lpstr>Office Theme</vt:lpstr>
      <vt:lpstr>Bitmap Image</vt:lpstr>
      <vt:lpstr>Slide Bleach Analysis</vt:lpstr>
      <vt:lpstr>Outline</vt:lpstr>
      <vt:lpstr>Green Channel</vt:lpstr>
      <vt:lpstr>A488</vt:lpstr>
      <vt:lpstr>A488 intensity vs cycle (and bleach count)</vt:lpstr>
      <vt:lpstr>Red Channel Notes</vt:lpstr>
      <vt:lpstr>Red Channel</vt:lpstr>
      <vt:lpstr>Far Red Channel</vt:lpstr>
      <vt:lpstr>Hoescht Bleaching</vt:lpstr>
      <vt:lpstr>Notes on experimental rerun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Slide Bleach Analysis</dc:title>
  <dc:creator>michael anderson</dc:creator>
  <cp:lastModifiedBy>md.anderson03@gmail.com</cp:lastModifiedBy>
  <cp:revision>8</cp:revision>
  <dcterms:created xsi:type="dcterms:W3CDTF">2022-09-06T17:01:29Z</dcterms:created>
  <dcterms:modified xsi:type="dcterms:W3CDTF">2023-01-11T15:56:15Z</dcterms:modified>
</cp:coreProperties>
</file>

<file path=docProps/thumbnail.jpeg>
</file>